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2790-3CEC-4335-A515-9D11097195E7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FC1E-B21E-47D4-BFD9-995BE432F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8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2790-3CEC-4335-A515-9D11097195E7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FC1E-B21E-47D4-BFD9-995BE432F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3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2790-3CEC-4335-A515-9D11097195E7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FC1E-B21E-47D4-BFD9-995BE432F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7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2790-3CEC-4335-A515-9D11097195E7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FC1E-B21E-47D4-BFD9-995BE432F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2790-3CEC-4335-A515-9D11097195E7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FC1E-B21E-47D4-BFD9-995BE432F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1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2790-3CEC-4335-A515-9D11097195E7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FC1E-B21E-47D4-BFD9-995BE432F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5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2790-3CEC-4335-A515-9D11097195E7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FC1E-B21E-47D4-BFD9-995BE432F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32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2790-3CEC-4335-A515-9D11097195E7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FC1E-B21E-47D4-BFD9-995BE432F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9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2790-3CEC-4335-A515-9D11097195E7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FC1E-B21E-47D4-BFD9-995BE432F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2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2790-3CEC-4335-A515-9D11097195E7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FC1E-B21E-47D4-BFD9-995BE432F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2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2790-3CEC-4335-A515-9D11097195E7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FC1E-B21E-47D4-BFD9-995BE432F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4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62790-3CEC-4335-A515-9D11097195E7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DFC1E-B21E-47D4-BFD9-995BE432F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7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0"/>
            <a:ext cx="9144000" cy="3962400"/>
          </a:xfrm>
        </p:spPr>
        <p:txBody>
          <a:bodyPr/>
          <a:lstStyle/>
          <a:p>
            <a:pPr algn="l" eaLnBrk="1" hangingPunct="1"/>
            <a:r>
              <a:rPr lang="en-US" altLang="en-US" sz="3200" b="1" u="sng" dirty="0" err="1" smtClean="0">
                <a:solidFill>
                  <a:srgbClr val="3333CC"/>
                </a:solidFill>
                <a:latin typeface=".VnTime" pitchFamily="34" charset="0"/>
              </a:rPr>
              <a:t>Bµi</a:t>
            </a:r>
            <a:r>
              <a:rPr lang="en-US" altLang="en-US" sz="3200" b="1" u="sng" dirty="0" smtClean="0">
                <a:solidFill>
                  <a:srgbClr val="3333CC"/>
                </a:solidFill>
                <a:latin typeface=".VnTime" pitchFamily="34" charset="0"/>
              </a:rPr>
              <a:t> 1</a:t>
            </a:r>
            <a:r>
              <a:rPr lang="en-US" altLang="en-US" sz="3200" u="sng" dirty="0" smtClean="0">
                <a:solidFill>
                  <a:srgbClr val="3333CC"/>
                </a:solidFill>
                <a:latin typeface=".VnTime" pitchFamily="34" charset="0"/>
              </a:rPr>
              <a:t>:</a:t>
            </a:r>
            <a:r>
              <a:rPr lang="en-US" altLang="en-US" sz="3200" dirty="0" smtClean="0">
                <a:solidFill>
                  <a:srgbClr val="3333CC"/>
                </a:solidFill>
                <a:latin typeface=".VnTime" pitchFamily="34" charset="0"/>
              </a:rPr>
              <a:t> </a:t>
            </a:r>
            <a:r>
              <a:rPr lang="en-US" altLang="en-US" sz="3200" dirty="0" err="1" smtClean="0">
                <a:solidFill>
                  <a:srgbClr val="3333CC"/>
                </a:solidFill>
                <a:latin typeface=".VnTime" pitchFamily="34" charset="0"/>
              </a:rPr>
              <a:t>ViÕt</a:t>
            </a:r>
            <a:r>
              <a:rPr lang="en-US" altLang="en-US" sz="3200" dirty="0" smtClean="0">
                <a:solidFill>
                  <a:srgbClr val="3333CC"/>
                </a:solidFill>
                <a:latin typeface=".VnTime" pitchFamily="34" charset="0"/>
              </a:rPr>
              <a:t> </a:t>
            </a:r>
            <a:r>
              <a:rPr lang="en-US" altLang="en-US" sz="3200" dirty="0" err="1" smtClean="0">
                <a:solidFill>
                  <a:srgbClr val="3333CC"/>
                </a:solidFill>
                <a:latin typeface=".VnTime" pitchFamily="34" charset="0"/>
              </a:rPr>
              <a:t>thµnh</a:t>
            </a:r>
            <a:r>
              <a:rPr lang="en-US" altLang="en-US" sz="3200" dirty="0" smtClean="0">
                <a:solidFill>
                  <a:srgbClr val="3333CC"/>
                </a:solidFill>
                <a:latin typeface=".VnTime" pitchFamily="34" charset="0"/>
              </a:rPr>
              <a:t> </a:t>
            </a:r>
            <a:r>
              <a:rPr lang="en-US" altLang="en-US" sz="3200" dirty="0" err="1" smtClean="0">
                <a:solidFill>
                  <a:srgbClr val="3333CC"/>
                </a:solidFill>
                <a:latin typeface=".VnTime" pitchFamily="34" charset="0"/>
              </a:rPr>
              <a:t>phÐp</a:t>
            </a:r>
            <a:r>
              <a:rPr lang="en-US" altLang="en-US" sz="3200" dirty="0" smtClean="0">
                <a:solidFill>
                  <a:srgbClr val="3333CC"/>
                </a:solidFill>
                <a:latin typeface=".VnTime" pitchFamily="34" charset="0"/>
              </a:rPr>
              <a:t> </a:t>
            </a:r>
            <a:r>
              <a:rPr lang="en-US" altLang="en-US" sz="3200" dirty="0" err="1" smtClean="0">
                <a:solidFill>
                  <a:srgbClr val="3333CC"/>
                </a:solidFill>
                <a:latin typeface=".VnTime" pitchFamily="34" charset="0"/>
              </a:rPr>
              <a:t>nh©n</a:t>
            </a:r>
            <a:r>
              <a:rPr lang="en-US" altLang="en-US" sz="3200" dirty="0" smtClean="0">
                <a:solidFill>
                  <a:srgbClr val="3333CC"/>
                </a:solidFill>
                <a:latin typeface=".VnTime" pitchFamily="34" charset="0"/>
              </a:rPr>
              <a:t> vµ </a:t>
            </a:r>
            <a:r>
              <a:rPr lang="en-US" altLang="en-US" sz="3200" dirty="0" err="1" smtClean="0">
                <a:solidFill>
                  <a:srgbClr val="3333CC"/>
                </a:solidFill>
                <a:latin typeface=".VnTime" pitchFamily="34" charset="0"/>
              </a:rPr>
              <a:t>ghi</a:t>
            </a:r>
            <a:r>
              <a:rPr lang="en-US" altLang="en-US" sz="3200" dirty="0" smtClean="0">
                <a:solidFill>
                  <a:srgbClr val="3333CC"/>
                </a:solidFill>
                <a:latin typeface=".VnTime" pitchFamily="34" charset="0"/>
              </a:rPr>
              <a:t> </a:t>
            </a:r>
            <a:r>
              <a:rPr lang="en-US" altLang="en-US" sz="3200" dirty="0" err="1" smtClean="0">
                <a:solidFill>
                  <a:srgbClr val="3333CC"/>
                </a:solidFill>
                <a:latin typeface=".VnTime" pitchFamily="34" charset="0"/>
              </a:rPr>
              <a:t>kÕt</a:t>
            </a:r>
            <a:r>
              <a:rPr lang="en-US" altLang="en-US" sz="3200" dirty="0" smtClean="0">
                <a:solidFill>
                  <a:srgbClr val="3333CC"/>
                </a:solidFill>
                <a:latin typeface=".VnTime" pitchFamily="34" charset="0"/>
              </a:rPr>
              <a:t> </a:t>
            </a:r>
            <a:r>
              <a:rPr lang="en-US" altLang="en-US" sz="3200" dirty="0" err="1" smtClean="0">
                <a:solidFill>
                  <a:srgbClr val="3333CC"/>
                </a:solidFill>
                <a:latin typeface=".VnTime" pitchFamily="34" charset="0"/>
              </a:rPr>
              <a:t>qu</a:t>
            </a:r>
            <a:r>
              <a:rPr lang="en-US" altLang="en-US" sz="3200" dirty="0" smtClean="0">
                <a:solidFill>
                  <a:srgbClr val="3333CC"/>
                </a:solidFill>
                <a:latin typeface=".VnTime" pitchFamily="34" charset="0"/>
              </a:rPr>
              <a:t>¶:</a:t>
            </a:r>
            <a:br>
              <a:rPr lang="en-US" altLang="en-US" sz="3200" dirty="0" smtClean="0">
                <a:solidFill>
                  <a:srgbClr val="3333CC"/>
                </a:solidFill>
                <a:latin typeface=".VnTime" pitchFamily="34" charset="0"/>
              </a:rPr>
            </a:br>
            <a:r>
              <a:rPr lang="en-US" altLang="en-US" sz="3200" dirty="0" smtClean="0">
                <a:solidFill>
                  <a:srgbClr val="3333CC"/>
                </a:solidFill>
                <a:latin typeface=".VnTime" pitchFamily="34" charset="0"/>
              </a:rPr>
              <a:t/>
            </a:r>
            <a:br>
              <a:rPr lang="en-US" altLang="en-US" sz="3200" dirty="0" smtClean="0">
                <a:solidFill>
                  <a:srgbClr val="3333CC"/>
                </a:solidFill>
                <a:latin typeface=".VnTime" pitchFamily="34" charset="0"/>
              </a:rPr>
            </a:br>
            <a:r>
              <a:rPr lang="en-US" altLang="en-US" sz="3200" dirty="0" smtClean="0">
                <a:latin typeface=".VnTime" pitchFamily="34" charset="0"/>
              </a:rPr>
              <a:t>a) 4129 + 4129 =</a:t>
            </a:r>
            <a:br>
              <a:rPr lang="en-US" altLang="en-US" sz="3200" dirty="0" smtClean="0">
                <a:latin typeface=".VnTime" pitchFamily="34" charset="0"/>
              </a:rPr>
            </a:br>
            <a:r>
              <a:rPr lang="en-US" altLang="en-US" sz="3200" dirty="0" smtClean="0">
                <a:latin typeface=".VnTime" pitchFamily="34" charset="0"/>
              </a:rPr>
              <a:t/>
            </a:r>
            <a:br>
              <a:rPr lang="en-US" altLang="en-US" sz="3200" dirty="0" smtClean="0">
                <a:latin typeface=".VnTime" pitchFamily="34" charset="0"/>
              </a:rPr>
            </a:br>
            <a:r>
              <a:rPr lang="en-US" altLang="en-US" sz="3200" dirty="0" smtClean="0">
                <a:latin typeface=".VnTime" pitchFamily="34" charset="0"/>
              </a:rPr>
              <a:t>b) 1052 + 1052 + 1052 =</a:t>
            </a:r>
            <a:br>
              <a:rPr lang="en-US" altLang="en-US" sz="3200" dirty="0" smtClean="0">
                <a:latin typeface=".VnTime" pitchFamily="34" charset="0"/>
              </a:rPr>
            </a:br>
            <a:r>
              <a:rPr lang="en-US" altLang="en-US" sz="3200" dirty="0" smtClean="0">
                <a:latin typeface=".VnTime" pitchFamily="34" charset="0"/>
              </a:rPr>
              <a:t> </a:t>
            </a:r>
            <a:br>
              <a:rPr lang="en-US" altLang="en-US" sz="3200" dirty="0" smtClean="0">
                <a:latin typeface=".VnTime" pitchFamily="34" charset="0"/>
              </a:rPr>
            </a:br>
            <a:r>
              <a:rPr lang="en-US" altLang="en-US" sz="3200" dirty="0" smtClean="0">
                <a:latin typeface=".VnTime" pitchFamily="34" charset="0"/>
              </a:rPr>
              <a:t>c) 2007 + 2007 + 2007 + 2007 </a:t>
            </a:r>
            <a:r>
              <a:rPr lang="en-US" altLang="en-US" sz="3200" baseline="-25000" dirty="0" smtClean="0">
                <a:latin typeface=".VnTime" pitchFamily="34" charset="0"/>
              </a:rPr>
              <a:t> </a:t>
            </a:r>
            <a:r>
              <a:rPr lang="en-US" altLang="en-US" sz="3200" dirty="0" smtClean="0">
                <a:latin typeface=".VnTime" pitchFamily="34" charset="0"/>
              </a:rPr>
              <a:t>=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00400" y="1219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4129 x 2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1219200"/>
            <a:ext cx="1212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8258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400" y="2133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1052 x 3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3818" y="2149549"/>
            <a:ext cx="1212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3156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3124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2007 x 4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75418" y="3140149"/>
            <a:ext cx="1212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8028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26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err="1" smtClean="0"/>
              <a:t>Bài</a:t>
            </a:r>
            <a:r>
              <a:rPr lang="en-US" b="1" u="sng" dirty="0" smtClean="0"/>
              <a:t> 2</a:t>
            </a:r>
            <a:r>
              <a:rPr lang="en-US" dirty="0" smtClean="0"/>
              <a:t>. </a:t>
            </a:r>
            <a:r>
              <a:rPr lang="en-US" dirty="0" err="1" smtClean="0"/>
              <a:t>Số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655054"/>
              </p:ext>
            </p:extLst>
          </p:nvPr>
        </p:nvGraphicFramePr>
        <p:xfrm>
          <a:off x="381000" y="1600200"/>
          <a:ext cx="8458199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676400"/>
                <a:gridCol w="1524000"/>
                <a:gridCol w="1524000"/>
                <a:gridCol w="1447799"/>
              </a:tblGrid>
              <a:tr h="1193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bị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chia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9380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3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chia</a:t>
                      </a:r>
                      <a:endParaRPr lang="en-US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9380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Thương</a:t>
                      </a:r>
                      <a:endParaRPr lang="en-US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24200" y="18682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423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3045905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27418" y="305975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1273" y="4265104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141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51418" y="3101322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99018" y="4265104"/>
            <a:ext cx="1316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2401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43800" y="3087468"/>
            <a:ext cx="1316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43800" y="4251250"/>
            <a:ext cx="1316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1071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27218" y="4265106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141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20491" y="1882124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423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44490" y="1882124"/>
            <a:ext cx="1170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9604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99217" y="1854415"/>
            <a:ext cx="1170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5355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52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400" b="1" u="sng" dirty="0" smtClean="0">
                <a:solidFill>
                  <a:srgbClr val="3333CC"/>
                </a:solidFill>
                <a:latin typeface=".VnTime" pitchFamily="34" charset="0"/>
              </a:rPr>
              <a:t> </a:t>
            </a:r>
            <a:r>
              <a:rPr lang="en-US" altLang="en-US" sz="3400" b="1" u="sng" dirty="0" err="1" smtClean="0">
                <a:solidFill>
                  <a:srgbClr val="3333CC"/>
                </a:solidFill>
                <a:latin typeface=".VnTime" pitchFamily="34" charset="0"/>
              </a:rPr>
              <a:t>Bµi</a:t>
            </a:r>
            <a:r>
              <a:rPr lang="en-US" altLang="en-US" sz="3400" b="1" u="sng" dirty="0" smtClean="0">
                <a:solidFill>
                  <a:srgbClr val="3333CC"/>
                </a:solidFill>
                <a:latin typeface=".VnTime" pitchFamily="34" charset="0"/>
              </a:rPr>
              <a:t> 3:</a:t>
            </a:r>
            <a:r>
              <a:rPr lang="en-US" altLang="en-US" sz="3400" dirty="0" smtClean="0">
                <a:solidFill>
                  <a:srgbClr val="3333CC"/>
                </a:solidFill>
                <a:latin typeface=".VnTime" pitchFamily="34" charset="0"/>
              </a:rPr>
              <a:t>  </a:t>
            </a:r>
            <a:r>
              <a:rPr lang="en-US" altLang="en-US" sz="3400" dirty="0" err="1" smtClean="0">
                <a:solidFill>
                  <a:srgbClr val="3333CC"/>
                </a:solidFill>
                <a:latin typeface=".VnTime" pitchFamily="34" charset="0"/>
              </a:rPr>
              <a:t>Cã</a:t>
            </a:r>
            <a:r>
              <a:rPr lang="en-US" altLang="en-US" sz="3400" dirty="0" smtClean="0">
                <a:solidFill>
                  <a:srgbClr val="3333CC"/>
                </a:solidFill>
                <a:latin typeface=".VnTime" pitchFamily="34" charset="0"/>
              </a:rPr>
              <a:t> 2 </a:t>
            </a:r>
            <a:r>
              <a:rPr lang="en-US" altLang="en-US" sz="3400" dirty="0" err="1" smtClean="0">
                <a:solidFill>
                  <a:srgbClr val="3333CC"/>
                </a:solidFill>
                <a:latin typeface=".VnTime" pitchFamily="34" charset="0"/>
              </a:rPr>
              <a:t>thïng</a:t>
            </a:r>
            <a:r>
              <a:rPr lang="en-US" altLang="en-US" sz="3400" dirty="0" smtClean="0">
                <a:solidFill>
                  <a:srgbClr val="3333CC"/>
                </a:solidFill>
                <a:latin typeface=".VnTime" pitchFamily="34" charset="0"/>
              </a:rPr>
              <a:t>, </a:t>
            </a:r>
            <a:r>
              <a:rPr lang="en-US" altLang="en-US" sz="3400" dirty="0" err="1" smtClean="0">
                <a:solidFill>
                  <a:srgbClr val="3333CC"/>
                </a:solidFill>
                <a:latin typeface=".VnTime" pitchFamily="34" charset="0"/>
              </a:rPr>
              <a:t>mçi</a:t>
            </a:r>
            <a:r>
              <a:rPr lang="en-US" altLang="en-US" sz="3400" dirty="0" smtClean="0">
                <a:solidFill>
                  <a:srgbClr val="3333CC"/>
                </a:solidFill>
                <a:latin typeface=".VnTime" pitchFamily="34" charset="0"/>
              </a:rPr>
              <a:t> </a:t>
            </a:r>
            <a:r>
              <a:rPr lang="en-US" altLang="en-US" sz="3400" dirty="0" err="1" smtClean="0">
                <a:solidFill>
                  <a:srgbClr val="3333CC"/>
                </a:solidFill>
                <a:latin typeface=".VnTime" pitchFamily="34" charset="0"/>
              </a:rPr>
              <a:t>thïng</a:t>
            </a:r>
            <a:r>
              <a:rPr lang="en-US" altLang="en-US" sz="3400" dirty="0" smtClean="0">
                <a:solidFill>
                  <a:srgbClr val="3333CC"/>
                </a:solidFill>
                <a:latin typeface=".VnTime" pitchFamily="34" charset="0"/>
              </a:rPr>
              <a:t> </a:t>
            </a:r>
            <a:r>
              <a:rPr lang="en-US" altLang="en-US" sz="3400" dirty="0" err="1" smtClean="0">
                <a:solidFill>
                  <a:srgbClr val="3333CC"/>
                </a:solidFill>
                <a:latin typeface=".VnTime" pitchFamily="34" charset="0"/>
              </a:rPr>
              <a:t>chøa</a:t>
            </a:r>
            <a:r>
              <a:rPr lang="en-US" altLang="en-US" sz="3400" dirty="0" smtClean="0">
                <a:solidFill>
                  <a:srgbClr val="3333CC"/>
                </a:solidFill>
                <a:latin typeface=".VnTime" pitchFamily="34" charset="0"/>
              </a:rPr>
              <a:t> 1025 l </a:t>
            </a:r>
            <a:r>
              <a:rPr lang="en-US" altLang="en-US" sz="3400" dirty="0" err="1" smtClean="0">
                <a:solidFill>
                  <a:srgbClr val="3333CC"/>
                </a:solidFill>
                <a:latin typeface=".VnTime" pitchFamily="34" charset="0"/>
              </a:rPr>
              <a:t>dÇu</a:t>
            </a:r>
            <a:r>
              <a:rPr lang="en-US" altLang="en-US" sz="3400" dirty="0" smtClean="0">
                <a:solidFill>
                  <a:srgbClr val="3333CC"/>
                </a:solidFill>
                <a:latin typeface=".VnTime" pitchFamily="34" charset="0"/>
              </a:rPr>
              <a:t>. </a:t>
            </a:r>
            <a:r>
              <a:rPr lang="en-US" altLang="en-US" sz="3400" dirty="0" err="1" smtClean="0">
                <a:solidFill>
                  <a:srgbClr val="3333CC"/>
                </a:solidFill>
                <a:latin typeface=".VnTime" pitchFamily="34" charset="0"/>
              </a:rPr>
              <a:t>Ng­êi</a:t>
            </a:r>
            <a:r>
              <a:rPr lang="en-US" altLang="en-US" sz="3400" dirty="0" smtClean="0">
                <a:solidFill>
                  <a:srgbClr val="3333CC"/>
                </a:solidFill>
                <a:latin typeface=".VnTime" pitchFamily="34" charset="0"/>
              </a:rPr>
              <a:t> ta </a:t>
            </a:r>
            <a:r>
              <a:rPr lang="en-US" altLang="en-US" sz="3400" dirty="0" err="1" smtClean="0">
                <a:solidFill>
                  <a:srgbClr val="3333CC"/>
                </a:solidFill>
                <a:latin typeface=".VnTime" pitchFamily="34" charset="0"/>
              </a:rPr>
              <a:t>lÊy</a:t>
            </a:r>
            <a:r>
              <a:rPr lang="en-US" altLang="en-US" sz="3400" dirty="0" smtClean="0">
                <a:solidFill>
                  <a:srgbClr val="3333CC"/>
                </a:solidFill>
                <a:latin typeface=".VnTime" pitchFamily="34" charset="0"/>
              </a:rPr>
              <a:t> </a:t>
            </a:r>
            <a:r>
              <a:rPr lang="en-US" altLang="en-US" sz="3400" dirty="0" err="1" smtClean="0">
                <a:solidFill>
                  <a:srgbClr val="3333CC"/>
                </a:solidFill>
                <a:latin typeface=".VnTime" pitchFamily="34" charset="0"/>
              </a:rPr>
              <a:t>ra</a:t>
            </a:r>
            <a:r>
              <a:rPr lang="en-US" altLang="en-US" sz="3400" dirty="0" smtClean="0">
                <a:solidFill>
                  <a:srgbClr val="3333CC"/>
                </a:solidFill>
                <a:latin typeface=".VnTime" pitchFamily="34" charset="0"/>
              </a:rPr>
              <a:t> 1350l </a:t>
            </a:r>
            <a:r>
              <a:rPr lang="en-US" altLang="en-US" sz="3400" dirty="0" err="1" smtClean="0">
                <a:solidFill>
                  <a:srgbClr val="3333CC"/>
                </a:solidFill>
                <a:latin typeface=".VnTime" pitchFamily="34" charset="0"/>
              </a:rPr>
              <a:t>dÇu</a:t>
            </a:r>
            <a:r>
              <a:rPr lang="en-US" altLang="en-US" sz="3400" dirty="0" smtClean="0">
                <a:solidFill>
                  <a:srgbClr val="3333CC"/>
                </a:solidFill>
                <a:latin typeface=".VnTime" pitchFamily="34" charset="0"/>
              </a:rPr>
              <a:t> </a:t>
            </a:r>
            <a:r>
              <a:rPr lang="en-US" altLang="en-US" sz="3400" dirty="0" err="1" smtClean="0">
                <a:solidFill>
                  <a:srgbClr val="3333CC"/>
                </a:solidFill>
                <a:latin typeface=".VnTime" pitchFamily="34" charset="0"/>
              </a:rPr>
              <a:t>tõ</a:t>
            </a:r>
            <a:r>
              <a:rPr lang="en-US" altLang="en-US" sz="3400" dirty="0" smtClean="0">
                <a:solidFill>
                  <a:srgbClr val="3333CC"/>
                </a:solidFill>
                <a:latin typeface=".VnTime" pitchFamily="34" charset="0"/>
              </a:rPr>
              <a:t> </a:t>
            </a:r>
            <a:r>
              <a:rPr lang="en-US" altLang="en-US" sz="3400" dirty="0" err="1" smtClean="0">
                <a:solidFill>
                  <a:srgbClr val="3333CC"/>
                </a:solidFill>
                <a:latin typeface=".VnTime" pitchFamily="34" charset="0"/>
              </a:rPr>
              <a:t>c¸c</a:t>
            </a:r>
            <a:r>
              <a:rPr lang="en-US" altLang="en-US" sz="3400" dirty="0" smtClean="0">
                <a:solidFill>
                  <a:srgbClr val="3333CC"/>
                </a:solidFill>
                <a:latin typeface=".VnTime" pitchFamily="34" charset="0"/>
              </a:rPr>
              <a:t> </a:t>
            </a:r>
            <a:r>
              <a:rPr lang="en-US" altLang="en-US" sz="3400" dirty="0" err="1" smtClean="0">
                <a:solidFill>
                  <a:srgbClr val="3333CC"/>
                </a:solidFill>
                <a:latin typeface=".VnTime" pitchFamily="34" charset="0"/>
              </a:rPr>
              <a:t>thïng</a:t>
            </a:r>
            <a:r>
              <a:rPr lang="en-US" altLang="en-US" sz="3400" dirty="0" smtClean="0">
                <a:solidFill>
                  <a:srgbClr val="3333CC"/>
                </a:solidFill>
                <a:latin typeface=".VnTime" pitchFamily="34" charset="0"/>
              </a:rPr>
              <a:t> ®ã. </a:t>
            </a:r>
            <a:r>
              <a:rPr lang="en-US" altLang="en-US" sz="3400" dirty="0" err="1" smtClean="0">
                <a:solidFill>
                  <a:srgbClr val="3333CC"/>
                </a:solidFill>
                <a:latin typeface=".VnTime" pitchFamily="34" charset="0"/>
              </a:rPr>
              <a:t>Hái</a:t>
            </a:r>
            <a:r>
              <a:rPr lang="en-US" altLang="en-US" sz="3400" dirty="0" smtClean="0">
                <a:solidFill>
                  <a:srgbClr val="3333CC"/>
                </a:solidFill>
                <a:latin typeface=".VnTime" pitchFamily="34" charset="0"/>
              </a:rPr>
              <a:t> </a:t>
            </a:r>
            <a:r>
              <a:rPr lang="en-US" altLang="en-US" sz="3400" dirty="0" err="1" smtClean="0">
                <a:solidFill>
                  <a:srgbClr val="3333CC"/>
                </a:solidFill>
                <a:latin typeface=".VnTime" pitchFamily="34" charset="0"/>
              </a:rPr>
              <a:t>cßn</a:t>
            </a:r>
            <a:r>
              <a:rPr lang="en-US" altLang="en-US" sz="3400" dirty="0" smtClean="0">
                <a:solidFill>
                  <a:srgbClr val="3333CC"/>
                </a:solidFill>
                <a:latin typeface=".VnTime" pitchFamily="34" charset="0"/>
              </a:rPr>
              <a:t> l¹i </a:t>
            </a:r>
            <a:r>
              <a:rPr lang="en-US" altLang="en-US" sz="3400" dirty="0" err="1" smtClean="0">
                <a:solidFill>
                  <a:srgbClr val="3333CC"/>
                </a:solidFill>
                <a:latin typeface=".VnTime" pitchFamily="34" charset="0"/>
              </a:rPr>
              <a:t>bao</a:t>
            </a:r>
            <a:r>
              <a:rPr lang="en-US" altLang="en-US" sz="3400" dirty="0" smtClean="0">
                <a:solidFill>
                  <a:srgbClr val="3333CC"/>
                </a:solidFill>
                <a:latin typeface=".VnTime" pitchFamily="34" charset="0"/>
              </a:rPr>
              <a:t> </a:t>
            </a:r>
            <a:r>
              <a:rPr lang="en-US" altLang="en-US" sz="3400" dirty="0" err="1" smtClean="0">
                <a:solidFill>
                  <a:srgbClr val="3333CC"/>
                </a:solidFill>
                <a:latin typeface=".VnTime" pitchFamily="34" charset="0"/>
              </a:rPr>
              <a:t>nhiªu</a:t>
            </a:r>
            <a:r>
              <a:rPr lang="en-US" altLang="en-US" sz="3400" dirty="0" smtClean="0">
                <a:solidFill>
                  <a:srgbClr val="3333CC"/>
                </a:solidFill>
                <a:latin typeface=".VnTime" pitchFamily="34" charset="0"/>
              </a:rPr>
              <a:t> </a:t>
            </a:r>
            <a:r>
              <a:rPr lang="en-US" altLang="en-US" sz="3400" dirty="0" err="1" smtClean="0">
                <a:solidFill>
                  <a:srgbClr val="3333CC"/>
                </a:solidFill>
                <a:latin typeface=".VnTime" pitchFamily="34" charset="0"/>
              </a:rPr>
              <a:t>lÝt</a:t>
            </a:r>
            <a:r>
              <a:rPr lang="en-US" altLang="en-US" sz="3400" dirty="0" smtClean="0">
                <a:solidFill>
                  <a:srgbClr val="3333CC"/>
                </a:solidFill>
                <a:latin typeface=".VnTime" pitchFamily="34" charset="0"/>
              </a:rPr>
              <a:t> </a:t>
            </a:r>
            <a:r>
              <a:rPr lang="en-US" altLang="en-US" sz="3400" dirty="0" err="1" smtClean="0">
                <a:solidFill>
                  <a:srgbClr val="3333CC"/>
                </a:solidFill>
                <a:latin typeface=".VnTime" pitchFamily="34" charset="0"/>
              </a:rPr>
              <a:t>dÇu</a:t>
            </a:r>
            <a:r>
              <a:rPr lang="en-US" altLang="en-US" sz="3400" dirty="0" smtClean="0">
                <a:solidFill>
                  <a:srgbClr val="3333CC"/>
                </a:solidFill>
                <a:latin typeface=".VnTime" pitchFamily="34" charset="0"/>
              </a:rPr>
              <a:t>?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362200" y="609600"/>
            <a:ext cx="121920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" name="Straight Connector 6"/>
          <p:cNvCxnSpPr>
            <a:cxnSpLocks noChangeShapeType="1"/>
          </p:cNvCxnSpPr>
          <p:nvPr/>
        </p:nvCxnSpPr>
        <p:spPr bwMode="auto">
          <a:xfrm>
            <a:off x="1905000" y="1066800"/>
            <a:ext cx="243840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Connector 6"/>
          <p:cNvCxnSpPr>
            <a:cxnSpLocks noChangeShapeType="1"/>
          </p:cNvCxnSpPr>
          <p:nvPr/>
        </p:nvCxnSpPr>
        <p:spPr bwMode="auto">
          <a:xfrm>
            <a:off x="6400800" y="609600"/>
            <a:ext cx="160020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Straight Connector 6"/>
          <p:cNvCxnSpPr>
            <a:cxnSpLocks noChangeShapeType="1"/>
          </p:cNvCxnSpPr>
          <p:nvPr/>
        </p:nvCxnSpPr>
        <p:spPr bwMode="auto">
          <a:xfrm>
            <a:off x="7772400" y="1066800"/>
            <a:ext cx="53340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3789219" y="595746"/>
            <a:ext cx="1620981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6"/>
          <p:cNvCxnSpPr>
            <a:cxnSpLocks noChangeShapeType="1"/>
          </p:cNvCxnSpPr>
          <p:nvPr/>
        </p:nvCxnSpPr>
        <p:spPr bwMode="auto">
          <a:xfrm>
            <a:off x="512619" y="1524000"/>
            <a:ext cx="53340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3276600" y="22098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Bài</a:t>
            </a:r>
            <a:r>
              <a:rPr lang="en-US" sz="3200" b="1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giải</a:t>
            </a:r>
            <a:endParaRPr lang="en-US" sz="3200" b="1" i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1600" y="2819400"/>
            <a:ext cx="68718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tất</a:t>
            </a:r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cả</a:t>
            </a:r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lít</a:t>
            </a:r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dầu</a:t>
            </a:r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1025 x 2 = 2050 (</a:t>
            </a:r>
            <a:r>
              <a:rPr lang="en-US" sz="32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</a:t>
            </a:r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)</a:t>
            </a:r>
          </a:p>
          <a:p>
            <a:r>
              <a:rPr lang="en-US" sz="3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lít</a:t>
            </a:r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dầu</a:t>
            </a:r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còn</a:t>
            </a:r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2050 – 1350 = 700 (</a:t>
            </a:r>
            <a:r>
              <a:rPr lang="en-US" sz="32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</a:t>
            </a:r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)</a:t>
            </a:r>
          </a:p>
          <a:p>
            <a:r>
              <a:rPr lang="en-US" sz="3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</a:t>
            </a:r>
            <a:r>
              <a:rPr lang="en-US" sz="3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Đáp</a:t>
            </a:r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 700 </a:t>
            </a:r>
            <a:r>
              <a:rPr lang="en-US" sz="32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</a:t>
            </a:r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dầu</a:t>
            </a:r>
            <a:endParaRPr lang="en-US" sz="3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  <a:endParaRPr lang="en-US" sz="32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87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15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1740491"/>
              </p:ext>
            </p:extLst>
          </p:nvPr>
        </p:nvGraphicFramePr>
        <p:xfrm>
          <a:off x="381000" y="1828800"/>
          <a:ext cx="8458199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676400"/>
                <a:gridCol w="1524000"/>
                <a:gridCol w="1524000"/>
                <a:gridCol w="1447799"/>
              </a:tblGrid>
              <a:tr h="1193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đã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1015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1107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1009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380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Thêm</a:t>
                      </a:r>
                      <a:r>
                        <a:rPr lang="en-US" sz="3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 </a:t>
                      </a:r>
                      <a:r>
                        <a:rPr lang="en-US" sz="36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3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endParaRPr lang="en-US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380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Gấp</a:t>
                      </a:r>
                      <a:r>
                        <a:rPr lang="en-US" sz="3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 </a:t>
                      </a:r>
                      <a:r>
                        <a:rPr lang="en-US" sz="36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endParaRPr lang="en-US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678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95800" y="3276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1021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81946" y="4481946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6090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1" y="4468092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6642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92092" y="3318164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1113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02237" y="3276601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1015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16092" y="4481946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6054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20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164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Bµi 1: ViÕt thµnh phÐp nh©n vµ ghi kÕt qu¶:  a) 4129 + 4129 =  b) 1052 + 1052 + 1052 =   c) 2007 + 2007 + 2007 + 2007  =</vt:lpstr>
      <vt:lpstr>Bài 2. Số?</vt:lpstr>
      <vt:lpstr> Bµi 3:  Cã 2 thïng, mçi thïng chøa 1025 l dÇu. Ng­êi ta lÊy ra 1350l dÇu tõ c¸c thïng ®ã. Hái cßn l¹i bao nhiªu lÝt dÇu?</vt:lpstr>
      <vt:lpstr>Bài 4. Viết số thích hợp vào ô trống (theo mẫu):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Bµi 1: ViÕt thµnh phÐp nh©n vµ ghi kÕt qu¶:  a) 4129 + 4129 =  b) 1052 + 1052 + 1052 =   c) 2007 + 2007 + 2007 + 2007  =</dc:title>
  <dc:creator>Lenovo</dc:creator>
  <cp:lastModifiedBy>Lenovo</cp:lastModifiedBy>
  <cp:revision>7</cp:revision>
  <dcterms:created xsi:type="dcterms:W3CDTF">2016-07-08T01:14:22Z</dcterms:created>
  <dcterms:modified xsi:type="dcterms:W3CDTF">2016-07-20T03:37:35Z</dcterms:modified>
</cp:coreProperties>
</file>